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311" r:id="rId4"/>
    <p:sldId id="292" r:id="rId5"/>
    <p:sldId id="315" r:id="rId6"/>
    <p:sldId id="272" r:id="rId7"/>
    <p:sldId id="282" r:id="rId8"/>
    <p:sldId id="283" r:id="rId9"/>
    <p:sldId id="300" r:id="rId10"/>
    <p:sldId id="288" r:id="rId11"/>
    <p:sldId id="284" r:id="rId12"/>
    <p:sldId id="285" r:id="rId13"/>
    <p:sldId id="286" r:id="rId14"/>
    <p:sldId id="287" r:id="rId15"/>
    <p:sldId id="314" r:id="rId16"/>
    <p:sldId id="290" r:id="rId17"/>
    <p:sldId id="313" r:id="rId18"/>
    <p:sldId id="289" r:id="rId19"/>
    <p:sldId id="305" r:id="rId20"/>
    <p:sldId id="308" r:id="rId21"/>
    <p:sldId id="295" r:id="rId22"/>
    <p:sldId id="293" r:id="rId23"/>
    <p:sldId id="296" r:id="rId24"/>
    <p:sldId id="297" r:id="rId25"/>
    <p:sldId id="298" r:id="rId26"/>
    <p:sldId id="312" r:id="rId27"/>
    <p:sldId id="306" r:id="rId28"/>
    <p:sldId id="299" r:id="rId29"/>
    <p:sldId id="302" r:id="rId30"/>
    <p:sldId id="301" r:id="rId31"/>
    <p:sldId id="303" r:id="rId32"/>
    <p:sldId id="294" r:id="rId33"/>
    <p:sldId id="304" r:id="rId34"/>
    <p:sldId id="307" r:id="rId35"/>
    <p:sldId id="310" r:id="rId36"/>
    <p:sldId id="324" r:id="rId37"/>
    <p:sldId id="325" r:id="rId38"/>
    <p:sldId id="326" r:id="rId39"/>
    <p:sldId id="329" r:id="rId40"/>
    <p:sldId id="328" r:id="rId41"/>
    <p:sldId id="333" r:id="rId42"/>
    <p:sldId id="337" r:id="rId43"/>
    <p:sldId id="330" r:id="rId44"/>
    <p:sldId id="332" r:id="rId45"/>
    <p:sldId id="33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3"/>
    <p:restoredTop sz="94661"/>
  </p:normalViewPr>
  <p:slideViewPr>
    <p:cSldViewPr snapToGrid="0" snapToObjects="1">
      <p:cViewPr varScale="1">
        <p:scale>
          <a:sx n="131" d="100"/>
          <a:sy n="131" d="100"/>
        </p:scale>
        <p:origin x="1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EB4E1-3314-624D-AA37-AA35E6F66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4415629" y="5024443"/>
            <a:ext cx="4728371" cy="1848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</a:t>
            </a:r>
            <a:r>
              <a:rPr lang="en-US" b="1" dirty="0"/>
              <a:t>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Don’t package entire SDK, just minimum set of required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Optimize code for the particular language (i.e., Node – Minify)</a:t>
            </a:r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375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dirty="0"/>
              <a:t>def handler_name(event, context):</a:t>
            </a:r>
          </a:p>
          <a:p>
            <a:pPr marL="250021" lvl="1" indent="0">
              <a:buNone/>
            </a:pPr>
            <a:r>
              <a:rPr lang="en-US" dirty="0"/>
              <a:t> 	... </a:t>
            </a:r>
          </a:p>
          <a:p>
            <a:pPr marL="250021" lvl="1" indent="0">
              <a:buNone/>
            </a:pPr>
            <a:r>
              <a:rPr lang="en-US" dirty="0"/>
              <a:t>		return </a:t>
            </a:r>
            <a:r>
              <a:rPr lang="en-US" dirty="0" err="1"/>
              <a:t>some_value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1700" dirty="0"/>
              <a:t>def </a:t>
            </a:r>
            <a:r>
              <a:rPr lang="en-US" sz="1700" dirty="0" err="1"/>
              <a:t>my_handler</a:t>
            </a:r>
            <a:r>
              <a:rPr lang="en-US" sz="1700" dirty="0"/>
              <a:t>( event, context):</a:t>
            </a:r>
          </a:p>
          <a:p>
            <a:pPr marL="285739" lvl="1" indent="0">
              <a:buNone/>
            </a:pPr>
            <a:r>
              <a:rPr lang="en-US" sz="1700" dirty="0"/>
              <a:t>	message = ‘Hello {}’.format(event[‘</a:t>
            </a:r>
            <a:r>
              <a:rPr lang="en-US" sz="1700" dirty="0" err="1"/>
              <a:t>first_name</a:t>
            </a:r>
            <a:r>
              <a:rPr lang="en-US" sz="1700" dirty="0"/>
              <a:t>’])</a:t>
            </a:r>
          </a:p>
          <a:p>
            <a:pPr marL="285739" lvl="1" indent="0">
              <a:buNone/>
            </a:pPr>
            <a:r>
              <a:rPr lang="en-US" sz="17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889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250" dirty="0"/>
              <a:t>{ </a:t>
            </a:r>
          </a:p>
          <a:p>
            <a:pPr marL="250021" lvl="1" indent="0">
              <a:buNone/>
            </a:pPr>
            <a:r>
              <a:rPr lang="en-US" sz="125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25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250" dirty="0"/>
              <a:t>"ResourceProperties": { </a:t>
            </a:r>
          </a:p>
          <a:p>
            <a:pPr marL="250021" lvl="1" indent="0">
              <a:buNone/>
            </a:pPr>
            <a:r>
              <a:rPr lang="en-US" sz="1250" dirty="0"/>
              <a:t>	"StackName": "stack-name", </a:t>
            </a:r>
          </a:p>
          <a:p>
            <a:pPr marL="250021" lvl="1" indent="0">
              <a:buNone/>
            </a:pPr>
            <a:r>
              <a:rPr lang="en-US" sz="125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250" dirty="0"/>
              <a:t>"RequestType": "Create", </a:t>
            </a:r>
          </a:p>
          <a:p>
            <a:pPr marL="250021" lvl="1" indent="0">
              <a:buNone/>
            </a:pPr>
            <a:r>
              <a:rPr lang="en-US" sz="125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25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25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2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Function aliases</a:t>
            </a:r>
          </a:p>
          <a:p>
            <a:pPr lvl="1"/>
            <a:r>
              <a:rPr lang="en-US" dirty="0"/>
              <a:t>A pointer to a specific function version.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Allows you to reference a specific function version using a common name, without having to know the version number.</a:t>
            </a:r>
          </a:p>
          <a:p>
            <a:pPr lvl="2"/>
            <a:r>
              <a:rPr lang="en-US" dirty="0"/>
              <a:t>Really useful for updating event source mappings – example: modify S3 trigger to point to new function version automatically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Documentation suggests using aliases for different environments (prod, staging, dev, etc.)</a:t>
            </a:r>
          </a:p>
          <a:p>
            <a:pPr lvl="2"/>
            <a:r>
              <a:rPr lang="en-US" dirty="0"/>
              <a:t>arn:aws:lambda:aws-region:acct-id:function:helloworld:DEV</a:t>
            </a:r>
          </a:p>
          <a:p>
            <a:pPr lvl="2"/>
            <a:r>
              <a:rPr lang="en-US" dirty="0" err="1"/>
              <a:t>arn:aws:lambda:aws-region:acct-id:function:helloworld:PROD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But AWS solution architects recommend using separate stacks/accounts for different environments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300s (5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3626879"/>
          </a:xfrm>
        </p:spPr>
        <p:txBody>
          <a:bodyPr>
            <a:normAutofit fontScale="62500" lnSpcReduction="20000"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AWSTemplateFormatVersion: '2010-09-09’ </a:t>
            </a:r>
          </a:p>
          <a:p>
            <a:pPr marL="0" indent="0">
              <a:buNone/>
            </a:pPr>
            <a:r>
              <a:rPr lang="en-US" b="1" dirty="0"/>
              <a:t>Transform: 'AWS::Serverless-2016-10-31’ </a:t>
            </a:r>
          </a:p>
          <a:p>
            <a:pPr marL="0" indent="0">
              <a:buNone/>
            </a:pPr>
            <a:r>
              <a:rPr lang="en-US" dirty="0"/>
              <a:t>Resources: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buNone/>
            </a:pPr>
            <a:r>
              <a:rPr lang="en-US" dirty="0"/>
              <a:t>		Properties: </a:t>
            </a:r>
          </a:p>
          <a:p>
            <a:pPr marL="0" indent="0"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	Runtime: nodejs6.10 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756087"/>
          </a:xfrm>
        </p:spPr>
        <p:txBody>
          <a:bodyPr>
            <a:normAutofit fontScale="62500" lnSpcReduction="2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Globals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Function: </a:t>
            </a:r>
          </a:p>
          <a:p>
            <a:pPr marL="0" indent="0">
              <a:buNone/>
            </a:pPr>
            <a:r>
              <a:rPr lang="en-US" dirty="0"/>
              <a:t>		Runtime: nodejs6.10 </a:t>
            </a:r>
          </a:p>
          <a:p>
            <a:pPr marL="0" indent="0">
              <a:buNone/>
            </a:pPr>
            <a:r>
              <a:rPr lang="en-US" dirty="0"/>
              <a:t>		Timeout: 180 </a:t>
            </a:r>
          </a:p>
          <a:p>
            <a:pPr marL="0" indent="0">
              <a:buNone/>
            </a:pPr>
            <a:r>
              <a:rPr lang="en-US" dirty="0"/>
              <a:t>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Environment: </a:t>
            </a:r>
          </a:p>
          <a:p>
            <a:pPr marL="0" indent="0">
              <a:buNone/>
            </a:pPr>
            <a:r>
              <a:rPr lang="en-US" dirty="0"/>
              <a:t>			Variables: TABLE_NAME: data-table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Api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EndpointConfiguration</a:t>
            </a:r>
            <a:r>
              <a:rPr lang="en-US" dirty="0"/>
              <a:t>: REGIONAL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Cors</a:t>
            </a:r>
            <a:r>
              <a:rPr lang="en-US" dirty="0"/>
              <a:t>: "'</a:t>
            </a:r>
            <a:r>
              <a:rPr lang="en-US" dirty="0" err="1"/>
              <a:t>www.example.com</a:t>
            </a:r>
            <a:r>
              <a:rPr lang="en-US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4493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AWS::Serverless::Function</a:t>
            </a:r>
          </a:p>
          <a:p>
            <a:pPr lvl="1">
              <a:spcAft>
                <a:spcPts val="425"/>
              </a:spcAft>
            </a:pPr>
            <a:r>
              <a:rPr lang="en-US" sz="18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Resources:</a:t>
            </a:r>
          </a:p>
          <a:p>
            <a:pPr marL="0" indent="0">
              <a:buNone/>
            </a:pPr>
            <a:r>
              <a:rPr lang="en-US" dirty="0"/>
              <a:t>  MyLambdaFunction:</a:t>
            </a:r>
          </a:p>
          <a:p>
            <a:pPr marL="0" indent="0">
              <a:buNone/>
            </a:pPr>
            <a:r>
              <a:rPr lang="en-US" dirty="0"/>
              <a:t>    Type: AWS::Serverless::Function</a:t>
            </a:r>
          </a:p>
          <a:p>
            <a:pPr marL="0" indent="0">
              <a:buNone/>
            </a:pPr>
            <a:r>
              <a:rPr lang="en-US" dirty="0"/>
              <a:t>    Properties:</a:t>
            </a:r>
          </a:p>
          <a:p>
            <a:pPr marL="0" indent="0">
              <a:buNone/>
            </a:pPr>
            <a:r>
              <a:rPr lang="en-US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dirty="0"/>
              <a:t>      </a:t>
            </a:r>
            <a:r>
              <a:rPr lang="en-US" sz="2100" dirty="0" err="1"/>
              <a:t>MemorySize</a:t>
            </a:r>
            <a:r>
              <a:rPr lang="en-US" sz="2100" dirty="0"/>
              <a:t>: 1024</a:t>
            </a:r>
          </a:p>
          <a:p>
            <a:pPr marL="0" indent="0">
              <a:buNone/>
            </a:pPr>
            <a:r>
              <a:rPr lang="en-US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44930"/>
          </a:xfrm>
        </p:spPr>
        <p:txBody>
          <a:bodyPr>
            <a:normAutofit fontScale="625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2" y="1792433"/>
            <a:ext cx="2402470" cy="346147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Event source types: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3438940" y="2069824"/>
            <a:ext cx="5318108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34991"/>
          </a:xfrm>
        </p:spPr>
        <p:txBody>
          <a:bodyPr>
            <a:normAutofit fontScale="400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0045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2475" dirty="0"/>
              <a:t>Resource type: AWS::Serverless::</a:t>
            </a:r>
            <a:r>
              <a:rPr lang="en-US" sz="2475" dirty="0" err="1"/>
              <a:t>Api</a:t>
            </a:r>
            <a:endParaRPr lang="en-US" sz="2475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1950" dirty="0"/>
              <a:t>Creates API Gateway resources and methods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1950" dirty="0"/>
              <a:t>Uses a Swagger document to describe API methods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Resources:</a:t>
            </a:r>
          </a:p>
          <a:p>
            <a:pPr marL="0" indent="0">
              <a:buNone/>
            </a:pPr>
            <a:r>
              <a:rPr lang="en-US" sz="1800" dirty="0"/>
              <a:t>  </a:t>
            </a:r>
            <a:r>
              <a:rPr lang="en-US" sz="1800" dirty="0" err="1"/>
              <a:t>MyAPI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    Type: AWS::Serverless::</a:t>
            </a:r>
            <a:r>
              <a:rPr lang="en-US" sz="1800" dirty="0" err="1"/>
              <a:t>Api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    Properties:</a:t>
            </a:r>
          </a:p>
          <a:p>
            <a:pPr marL="0" indent="0">
              <a:buNone/>
            </a:pPr>
            <a:r>
              <a:rPr lang="en-US" sz="18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StageName: prod 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	 </a:t>
            </a:r>
            <a:r>
              <a:rPr lang="en-US" sz="1800" dirty="0" err="1"/>
              <a:t>DefinitionUri</a:t>
            </a:r>
            <a:r>
              <a:rPr lang="en-US" sz="1800" dirty="0"/>
              <a:t>: swagger.yml     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	 ...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2180C-A17F-5945-9CCB-8CF285BC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87" y="784712"/>
            <a:ext cx="2443353" cy="9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9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05174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3375" dirty="0"/>
              <a:t>Resource type: AWS::Serverless::</a:t>
            </a:r>
            <a:r>
              <a:rPr lang="en-US" sz="3375" dirty="0" err="1"/>
              <a:t>SimpleTable</a:t>
            </a:r>
            <a:endParaRPr lang="en-US" sz="3375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2625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2625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  </a:t>
            </a:r>
            <a:r>
              <a:rPr lang="en-US" sz="2400" dirty="0" err="1"/>
              <a:t>MyTable</a:t>
            </a:r>
            <a:r>
              <a:rPr lang="en-US" sz="24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    Type: AWS::Serverless::</a:t>
            </a:r>
            <a:r>
              <a:rPr lang="en-US" sz="2400" dirty="0" err="1"/>
              <a:t>SimpleTable</a:t>
            </a:r>
            <a:endParaRPr lang="en-US" sz="24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    </a:t>
            </a:r>
            <a:r>
              <a:rPr lang="en-US" sz="2400" dirty="0" err="1"/>
              <a:t>TableName</a:t>
            </a:r>
            <a:r>
              <a:rPr lang="en-US" sz="24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  </a:t>
            </a:r>
            <a:r>
              <a:rPr lang="en-US" sz="2400" dirty="0" err="1"/>
              <a:t>PrimaryKey</a:t>
            </a:r>
            <a:r>
              <a:rPr lang="en-US" sz="24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  </a:t>
            </a:r>
            <a:r>
              <a:rPr lang="en-US" sz="2400" dirty="0" err="1"/>
              <a:t>ProvisionedThroughput</a:t>
            </a:r>
            <a:r>
              <a:rPr lang="en-US" sz="24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    </a:t>
            </a:r>
            <a:r>
              <a:rPr lang="en-US" sz="2400" dirty="0" err="1"/>
              <a:t>ReadCapacityUnits</a:t>
            </a:r>
            <a:r>
              <a:rPr lang="en-US" sz="24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    </a:t>
            </a:r>
            <a:r>
              <a:rPr lang="en-US" sz="2400" dirty="0" err="1"/>
              <a:t>WriteCapacityUnits</a:t>
            </a:r>
            <a:r>
              <a:rPr lang="en-US" sz="24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2400" dirty="0"/>
              <a:t>      </a:t>
            </a:r>
            <a:r>
              <a:rPr lang="en-US" sz="2400" dirty="0" err="1"/>
              <a:t>AppType</a:t>
            </a:r>
            <a:r>
              <a:rPr lang="en-US" sz="2400" dirty="0"/>
              <a:t>: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08E53-D948-7D44-ABA0-3048F16D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35" y="837373"/>
            <a:ext cx="1761183" cy="9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63AA-18EE-144B-83DC-00B242DA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03" y="202305"/>
            <a:ext cx="1590128" cy="15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AE116-5989-6E44-B2A0-B878E75F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2" y="1820930"/>
            <a:ext cx="8038542" cy="29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7671</TotalTime>
  <Words>2065</Words>
  <Application>Microsoft Macintosh PowerPoint</Application>
  <PresentationFormat>On-screen Show (4:3)</PresentationFormat>
  <Paragraphs>469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example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function aliases</vt:lpstr>
      <vt:lpstr>Lambda execution</vt:lpstr>
      <vt:lpstr>Accessing VPC Resources</vt:lpstr>
      <vt:lpstr>Best Practices</vt:lpstr>
      <vt:lpstr>Best Practices</vt:lpstr>
      <vt:lpstr>Best Practices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API</vt:lpstr>
      <vt:lpstr>Serverless Database</vt:lpstr>
      <vt:lpstr>Other tools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154</cp:revision>
  <dcterms:created xsi:type="dcterms:W3CDTF">2016-04-25T17:30:29Z</dcterms:created>
  <dcterms:modified xsi:type="dcterms:W3CDTF">2018-08-23T01:10:43Z</dcterms:modified>
</cp:coreProperties>
</file>